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pPr/>
              <a:t>11/1/2020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597424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10306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pPr/>
              <a:t>11/1/2020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512497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pPr/>
              <a:t>11/1/2020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582932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pPr/>
              <a:t>11/1/2020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5159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pPr/>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23381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pPr/>
              <a:t>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05870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pPr/>
              <a:t>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59004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pPr/>
              <a:t>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51965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pPr/>
              <a:t>11/1/2020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748275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pPr/>
              <a:t>11/1/2020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036945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pPr/>
              <a:t>11/1/2020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6265312"/>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53" r:id="rId5"/>
    <p:sldLayoutId id="2147483747" r:id="rId6"/>
    <p:sldLayoutId id="2147483748" r:id="rId7"/>
    <p:sldLayoutId id="2147483749" r:id="rId8"/>
    <p:sldLayoutId id="2147483752" r:id="rId9"/>
    <p:sldLayoutId id="2147483750" r:id="rId10"/>
    <p:sldLayoutId id="2147483751" r:id="rId11"/>
  </p:sldLayoutIdLst>
  <p:hf sldNum="0" hdr="0" ftr="0" dt="0"/>
  <p:txStyles>
    <p:titleStyle>
      <a:lvl1pPr algn="l" defTabSz="457200" rtl="0" eaLnBrk="1" latinLnBrk="0" hangingPunct="1">
        <a:lnSpc>
          <a:spcPct val="100000"/>
        </a:lnSpc>
        <a:spcBef>
          <a:spcPct val="0"/>
        </a:spcBef>
        <a:buNone/>
        <a:defRPr sz="26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79394E1F-0B5F-497D-B2A6-8383A2A5483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0"/>
            <a:ext cx="3703320" cy="5935133"/>
            <a:chOff x="438068" y="457200"/>
            <a:chExt cx="3703320" cy="5935133"/>
          </a:xfrm>
        </p:grpSpPr>
        <p:sp>
          <p:nvSpPr>
            <p:cNvPr id="21" name="Rectangle 20">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01201"/>
              <a:ext cx="3702134" cy="5791132"/>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7" name="Rectangle 21">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pSp>
      <p:sp>
        <p:nvSpPr>
          <p:cNvPr id="2" name="Заголовок 1">
            <a:extLst>
              <a:ext uri="{FF2B5EF4-FFF2-40B4-BE49-F238E27FC236}">
                <a16:creationId xmlns:a16="http://schemas.microsoft.com/office/drawing/2014/main" id="{C777539E-BC21-4042-BFD0-6E3E57DF8748}"/>
              </a:ext>
            </a:extLst>
          </p:cNvPr>
          <p:cNvSpPr>
            <a:spLocks noGrp="1"/>
          </p:cNvSpPr>
          <p:nvPr>
            <p:ph type="ctrTitle"/>
          </p:nvPr>
        </p:nvSpPr>
        <p:spPr>
          <a:xfrm>
            <a:off x="584200" y="1524001"/>
            <a:ext cx="3412067" cy="3478384"/>
          </a:xfrm>
        </p:spPr>
        <p:txBody>
          <a:bodyPr>
            <a:normAutofit/>
          </a:bodyPr>
          <a:lstStyle/>
          <a:p>
            <a:r>
              <a:rPr lang="ru-RU" dirty="0">
                <a:solidFill>
                  <a:srgbClr val="FFFFFF"/>
                </a:solidFill>
              </a:rPr>
              <a:t>ОГЭ по английскому языку - 202</a:t>
            </a:r>
            <a:r>
              <a:rPr lang="en-US">
                <a:solidFill>
                  <a:srgbClr val="FFFFFF"/>
                </a:solidFill>
              </a:rPr>
              <a:t>1</a:t>
            </a:r>
            <a:endParaRPr lang="ru-RU" dirty="0">
              <a:solidFill>
                <a:srgbClr val="FFFFFF"/>
              </a:solidFill>
            </a:endParaRPr>
          </a:p>
        </p:txBody>
      </p:sp>
      <p:sp>
        <p:nvSpPr>
          <p:cNvPr id="3" name="Подзаголовок 2">
            <a:extLst>
              <a:ext uri="{FF2B5EF4-FFF2-40B4-BE49-F238E27FC236}">
                <a16:creationId xmlns:a16="http://schemas.microsoft.com/office/drawing/2014/main" id="{A16E8AD0-E6B2-443A-A079-4C540DD58390}"/>
              </a:ext>
            </a:extLst>
          </p:cNvPr>
          <p:cNvSpPr>
            <a:spLocks noGrp="1"/>
          </p:cNvSpPr>
          <p:nvPr>
            <p:ph type="subTitle" idx="1"/>
          </p:nvPr>
        </p:nvSpPr>
        <p:spPr>
          <a:xfrm>
            <a:off x="584200" y="5145513"/>
            <a:ext cx="3412067" cy="738820"/>
          </a:xfrm>
        </p:spPr>
        <p:txBody>
          <a:bodyPr>
            <a:normAutofit/>
          </a:bodyPr>
          <a:lstStyle/>
          <a:p>
            <a:r>
              <a:rPr lang="ru-RU" sz="3200" dirty="0">
                <a:solidFill>
                  <a:srgbClr val="00B0F0">
                    <a:alpha val="75000"/>
                  </a:srgbClr>
                </a:solidFill>
              </a:rPr>
              <a:t>УСТНАЯ ЧАСТЬ</a:t>
            </a:r>
          </a:p>
        </p:txBody>
      </p:sp>
      <p:pic>
        <p:nvPicPr>
          <p:cNvPr id="4" name="Picture 3">
            <a:extLst>
              <a:ext uri="{FF2B5EF4-FFF2-40B4-BE49-F238E27FC236}">
                <a16:creationId xmlns:a16="http://schemas.microsoft.com/office/drawing/2014/main" id="{DE74F611-9C68-4C58-B707-5E5FDB17AD3B}"/>
              </a:ext>
            </a:extLst>
          </p:cNvPr>
          <p:cNvPicPr>
            <a:picLocks noChangeAspect="1"/>
          </p:cNvPicPr>
          <p:nvPr/>
        </p:nvPicPr>
        <p:blipFill rotWithShape="1">
          <a:blip r:embed="rId2" cstate="print"/>
          <a:srcRect t="19643"/>
          <a:stretch/>
        </p:blipFill>
        <p:spPr>
          <a:xfrm>
            <a:off x="4765053" y="1514530"/>
            <a:ext cx="6764864" cy="3805230"/>
          </a:xfrm>
          <a:prstGeom prst="rect">
            <a:avLst/>
          </a:prstGeom>
        </p:spPr>
      </p:pic>
    </p:spTree>
    <p:extLst>
      <p:ext uri="{BB962C8B-B14F-4D97-AF65-F5344CB8AC3E}">
        <p14:creationId xmlns:p14="http://schemas.microsoft.com/office/powerpoint/2010/main" val="2484298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0D289A-2E95-4334-8C82-D80A539A6652}"/>
              </a:ext>
            </a:extLst>
          </p:cNvPr>
          <p:cNvSpPr>
            <a:spLocks noGrp="1"/>
          </p:cNvSpPr>
          <p:nvPr>
            <p:ph type="title"/>
          </p:nvPr>
        </p:nvSpPr>
        <p:spPr>
          <a:xfrm>
            <a:off x="267158" y="645669"/>
            <a:ext cx="11029616" cy="1188720"/>
          </a:xfrm>
        </p:spPr>
        <p:txBody>
          <a:bodyPr>
            <a:normAutofit/>
          </a:bodyPr>
          <a:lstStyle/>
          <a:p>
            <a:r>
              <a:rPr lang="ru-RU" sz="3600" b="1" dirty="0"/>
              <a:t>Задание 1. ЧТЕНИЕ ТЕКСТА (2 балла)</a:t>
            </a:r>
            <a:br>
              <a:rPr lang="ru-RU" sz="3600" b="1" dirty="0"/>
            </a:br>
            <a:r>
              <a:rPr lang="ru-RU" sz="3600" b="1" dirty="0"/>
              <a:t>Подготовка – 1.5 мин, выполнение – 2 мин.</a:t>
            </a:r>
          </a:p>
        </p:txBody>
      </p:sp>
      <p:sp>
        <p:nvSpPr>
          <p:cNvPr id="3" name="Объект 2">
            <a:extLst>
              <a:ext uri="{FF2B5EF4-FFF2-40B4-BE49-F238E27FC236}">
                <a16:creationId xmlns:a16="http://schemas.microsoft.com/office/drawing/2014/main" id="{3D0A4075-F54D-4763-B3BC-78CA5B284300}"/>
              </a:ext>
            </a:extLst>
          </p:cNvPr>
          <p:cNvSpPr>
            <a:spLocks noGrp="1"/>
          </p:cNvSpPr>
          <p:nvPr>
            <p:ph idx="1"/>
          </p:nvPr>
        </p:nvSpPr>
        <p:spPr>
          <a:xfrm>
            <a:off x="269507" y="1966823"/>
            <a:ext cx="11762072" cy="4703484"/>
          </a:xfrm>
        </p:spPr>
        <p:txBody>
          <a:bodyPr>
            <a:normAutofit lnSpcReduction="10000"/>
          </a:bodyPr>
          <a:lstStyle/>
          <a:p>
            <a:pPr>
              <a:buFont typeface="Wingdings" panose="05000000000000000000" pitchFamily="2" charset="2"/>
              <a:buChar char="§"/>
            </a:pPr>
            <a:r>
              <a:rPr lang="ru-RU" sz="1800" dirty="0">
                <a:solidFill>
                  <a:schemeClr val="tx1"/>
                </a:solidFill>
                <a:latin typeface="Century Schoolbook" panose="02040604050505020304" pitchFamily="18" charset="0"/>
              </a:rPr>
              <a:t>1. Интонация. Паузы</a:t>
            </a:r>
          </a:p>
          <a:p>
            <a:pPr>
              <a:buFont typeface="Wingdings" panose="05000000000000000000" pitchFamily="2" charset="2"/>
              <a:buChar char="§"/>
            </a:pPr>
            <a:r>
              <a:rPr lang="ru-RU" sz="1800" dirty="0">
                <a:solidFill>
                  <a:schemeClr val="tx1"/>
                </a:solidFill>
                <a:latin typeface="Century Schoolbook" panose="02040604050505020304" pitchFamily="18" charset="0"/>
              </a:rPr>
              <a:t>2. Проблемные звуки и слова:</a:t>
            </a:r>
          </a:p>
          <a:p>
            <a:pPr marL="0" indent="0">
              <a:buNone/>
            </a:pPr>
            <a:r>
              <a:rPr lang="en-US" sz="1800" b="1" dirty="0" err="1">
                <a:solidFill>
                  <a:schemeClr val="tx1"/>
                </a:solidFill>
                <a:latin typeface="Century Schoolbook" panose="02040604050505020304" pitchFamily="18" charset="0"/>
              </a:rPr>
              <a:t>th</a:t>
            </a:r>
            <a:r>
              <a:rPr lang="en-US" sz="1800" dirty="0">
                <a:solidFill>
                  <a:schemeClr val="tx1"/>
                </a:solidFill>
                <a:latin typeface="Century Schoolbook" panose="02040604050505020304" pitchFamily="18" charset="0"/>
              </a:rPr>
              <a:t> |</a:t>
            </a:r>
            <a:r>
              <a:rPr lang="el-GR" sz="1800" dirty="0">
                <a:solidFill>
                  <a:schemeClr val="tx1"/>
                </a:solidFill>
                <a:latin typeface="Century Schoolbook" panose="02040604050505020304" pitchFamily="18" charset="0"/>
              </a:rPr>
              <a:t>θ</a:t>
            </a:r>
            <a:r>
              <a:rPr lang="en-US" sz="1800" dirty="0">
                <a:solidFill>
                  <a:schemeClr val="tx1"/>
                </a:solidFill>
                <a:latin typeface="Century Schoolbook" panose="02040604050505020304" pitchFamily="18" charset="0"/>
              </a:rPr>
              <a:t>|, |ð| - mouth /</a:t>
            </a:r>
            <a:r>
              <a:rPr lang="en-US" sz="1800" dirty="0" err="1">
                <a:solidFill>
                  <a:schemeClr val="tx1"/>
                </a:solidFill>
                <a:latin typeface="Century Schoolbook" panose="02040604050505020304" pitchFamily="18" charset="0"/>
              </a:rPr>
              <a:t>maʊ</a:t>
            </a:r>
            <a:r>
              <a:rPr lang="el-GR" sz="1800" dirty="0">
                <a:solidFill>
                  <a:schemeClr val="tx1"/>
                </a:solidFill>
                <a:latin typeface="Century Schoolbook" panose="02040604050505020304" pitchFamily="18" charset="0"/>
              </a:rPr>
              <a:t>θ/ – </a:t>
            </a:r>
            <a:r>
              <a:rPr lang="en-US" sz="1800" dirty="0">
                <a:solidFill>
                  <a:schemeClr val="tx1"/>
                </a:solidFill>
                <a:latin typeface="Century Schoolbook" panose="02040604050505020304" pitchFamily="18" charset="0"/>
              </a:rPr>
              <a:t>mouse /</a:t>
            </a:r>
            <a:r>
              <a:rPr lang="en-US" sz="1800" dirty="0" err="1">
                <a:solidFill>
                  <a:schemeClr val="tx1"/>
                </a:solidFill>
                <a:latin typeface="Century Schoolbook" panose="02040604050505020304" pitchFamily="18" charset="0"/>
              </a:rPr>
              <a:t>maʊs</a:t>
            </a:r>
            <a:r>
              <a:rPr lang="en-US" sz="1800" dirty="0">
                <a:solidFill>
                  <a:schemeClr val="tx1"/>
                </a:solidFill>
                <a:latin typeface="Century Schoolbook" panose="02040604050505020304" pitchFamily="18" charset="0"/>
              </a:rPr>
              <a:t>/, thing /</a:t>
            </a:r>
            <a:r>
              <a:rPr lang="el-GR" sz="1800" dirty="0">
                <a:solidFill>
                  <a:schemeClr val="tx1"/>
                </a:solidFill>
                <a:latin typeface="Century Schoolbook" panose="02040604050505020304" pitchFamily="18" charset="0"/>
              </a:rPr>
              <a:t>θ</a:t>
            </a:r>
            <a:r>
              <a:rPr lang="en-US" sz="1800" dirty="0" err="1">
                <a:solidFill>
                  <a:schemeClr val="tx1"/>
                </a:solidFill>
                <a:latin typeface="Century Schoolbook" panose="02040604050505020304" pitchFamily="18" charset="0"/>
              </a:rPr>
              <a:t>ɪŋ</a:t>
            </a:r>
            <a:r>
              <a:rPr lang="en-US" sz="1800" dirty="0">
                <a:solidFill>
                  <a:schemeClr val="tx1"/>
                </a:solidFill>
                <a:latin typeface="Century Schoolbook" panose="02040604050505020304" pitchFamily="18" charset="0"/>
              </a:rPr>
              <a:t>/ – sing /</a:t>
            </a:r>
            <a:r>
              <a:rPr lang="en-US" sz="1800" dirty="0" err="1">
                <a:solidFill>
                  <a:schemeClr val="tx1"/>
                </a:solidFill>
                <a:latin typeface="Century Schoolbook" panose="02040604050505020304" pitchFamily="18" charset="0"/>
              </a:rPr>
              <a:t>sɪŋ</a:t>
            </a:r>
            <a:r>
              <a:rPr lang="en-US" sz="1800" dirty="0">
                <a:solidFill>
                  <a:schemeClr val="tx1"/>
                </a:solidFill>
                <a:latin typeface="Century Schoolbook" panose="02040604050505020304" pitchFamily="18" charset="0"/>
              </a:rPr>
              <a:t>/, with /</a:t>
            </a:r>
            <a:r>
              <a:rPr lang="en-US" sz="1800" dirty="0" err="1">
                <a:solidFill>
                  <a:schemeClr val="tx1"/>
                </a:solidFill>
                <a:latin typeface="Century Schoolbook" panose="02040604050505020304" pitchFamily="18" charset="0"/>
              </a:rPr>
              <a:t>wɪð</a:t>
            </a:r>
            <a:r>
              <a:rPr lang="en-US" sz="1800" dirty="0">
                <a:solidFill>
                  <a:schemeClr val="tx1"/>
                </a:solidFill>
                <a:latin typeface="Century Schoolbook" panose="02040604050505020304" pitchFamily="18" charset="0"/>
              </a:rPr>
              <a:t>/ – whizz /</a:t>
            </a:r>
            <a:r>
              <a:rPr lang="en-US" sz="1800" dirty="0" err="1">
                <a:solidFill>
                  <a:schemeClr val="tx1"/>
                </a:solidFill>
                <a:latin typeface="Century Schoolbook" panose="02040604050505020304" pitchFamily="18" charset="0"/>
              </a:rPr>
              <a:t>wɪz</a:t>
            </a:r>
            <a:r>
              <a:rPr lang="en-US" sz="1800" dirty="0">
                <a:solidFill>
                  <a:schemeClr val="tx1"/>
                </a:solidFill>
                <a:latin typeface="Century Schoolbook" panose="02040604050505020304" pitchFamily="18" charset="0"/>
              </a:rPr>
              <a:t>/.</a:t>
            </a:r>
          </a:p>
          <a:p>
            <a:pPr marL="0" indent="0">
              <a:buNone/>
            </a:pPr>
            <a:r>
              <a:rPr lang="en-US" sz="1800" b="1" dirty="0">
                <a:solidFill>
                  <a:schemeClr val="tx1"/>
                </a:solidFill>
                <a:latin typeface="Century Schoolbook" panose="02040604050505020304" pitchFamily="18" charset="0"/>
              </a:rPr>
              <a:t>ng</a:t>
            </a:r>
            <a:r>
              <a:rPr lang="en-US" sz="1800" dirty="0">
                <a:solidFill>
                  <a:schemeClr val="tx1"/>
                </a:solidFill>
                <a:latin typeface="Century Schoolbook" panose="02040604050505020304" pitchFamily="18" charset="0"/>
              </a:rPr>
              <a:t> |ŋ| - thing, think</a:t>
            </a:r>
          </a:p>
          <a:p>
            <a:pPr marL="0" indent="0">
              <a:buNone/>
            </a:pPr>
            <a:r>
              <a:rPr lang="en-US" sz="1800" dirty="0">
                <a:solidFill>
                  <a:schemeClr val="tx1"/>
                </a:solidFill>
                <a:latin typeface="Century Schoolbook" panose="02040604050505020304" pitchFamily="18" charset="0"/>
              </a:rPr>
              <a:t>heat – hit, food - foot</a:t>
            </a:r>
            <a:endParaRPr lang="ru-RU" sz="1800" dirty="0">
              <a:solidFill>
                <a:schemeClr val="tx1"/>
              </a:solidFill>
              <a:latin typeface="Century Schoolbook" panose="02040604050505020304" pitchFamily="18" charset="0"/>
            </a:endParaRPr>
          </a:p>
          <a:p>
            <a:pPr marL="0" indent="0">
              <a:buNone/>
            </a:pPr>
            <a:r>
              <a:rPr lang="en-US" sz="1800" dirty="0">
                <a:solidFill>
                  <a:schemeClr val="tx1"/>
                </a:solidFill>
                <a:latin typeface="Century Schoolbook" panose="02040604050505020304" pitchFamily="18" charset="0"/>
              </a:rPr>
              <a:t>since – science</a:t>
            </a:r>
          </a:p>
          <a:p>
            <a:pPr marL="0" indent="0">
              <a:buNone/>
            </a:pPr>
            <a:r>
              <a:rPr lang="en-US" sz="1800" dirty="0">
                <a:solidFill>
                  <a:schemeClr val="tx1"/>
                </a:solidFill>
                <a:latin typeface="Century Schoolbook" panose="02040604050505020304" pitchFamily="18" charset="0"/>
              </a:rPr>
              <a:t>tough – though – through – thought – throughout</a:t>
            </a:r>
          </a:p>
          <a:p>
            <a:pPr marL="0" indent="0">
              <a:buNone/>
            </a:pPr>
            <a:r>
              <a:rPr lang="en-US" sz="1800" dirty="0">
                <a:solidFill>
                  <a:schemeClr val="tx1"/>
                </a:solidFill>
                <a:latin typeface="Century Schoolbook" panose="02040604050505020304" pitchFamily="18" charset="0"/>
              </a:rPr>
              <a:t>book – door – blood – poor</a:t>
            </a:r>
            <a:endParaRPr lang="ru-RU" sz="1800" dirty="0">
              <a:solidFill>
                <a:schemeClr val="tx1"/>
              </a:solidFill>
              <a:latin typeface="Century Schoolbook" panose="02040604050505020304" pitchFamily="18" charset="0"/>
            </a:endParaRPr>
          </a:p>
          <a:p>
            <a:pPr marL="0" indent="0">
              <a:buNone/>
            </a:pPr>
            <a:r>
              <a:rPr lang="en-US" sz="1800" dirty="0">
                <a:solidFill>
                  <a:schemeClr val="tx1"/>
                </a:solidFill>
                <a:latin typeface="Century Schoolbook" panose="02040604050505020304" pitchFamily="18" charset="0"/>
              </a:rPr>
              <a:t>muscles, drought,  desert </a:t>
            </a:r>
          </a:p>
          <a:p>
            <a:pPr>
              <a:buFont typeface="Wingdings" panose="05000000000000000000" pitchFamily="2" charset="2"/>
              <a:buChar char="§"/>
            </a:pPr>
            <a:r>
              <a:rPr lang="en-US" sz="1800" dirty="0">
                <a:solidFill>
                  <a:schemeClr val="tx1"/>
                </a:solidFill>
                <a:latin typeface="Century Schoolbook" panose="02040604050505020304" pitchFamily="18" charset="0"/>
              </a:rPr>
              <a:t>3. </a:t>
            </a:r>
            <a:r>
              <a:rPr lang="ru-RU" sz="1800" dirty="0">
                <a:solidFill>
                  <a:schemeClr val="tx1"/>
                </a:solidFill>
                <a:latin typeface="Century Schoolbook" panose="02040604050505020304" pitchFamily="18" charset="0"/>
              </a:rPr>
              <a:t>Числительные</a:t>
            </a:r>
            <a:r>
              <a:rPr lang="en-US" sz="1800" dirty="0">
                <a:solidFill>
                  <a:schemeClr val="tx1"/>
                </a:solidFill>
                <a:latin typeface="Century Schoolbook" panose="02040604050505020304" pitchFamily="18" charset="0"/>
              </a:rPr>
              <a:t> </a:t>
            </a:r>
            <a:r>
              <a:rPr lang="ru-RU" sz="1800" dirty="0">
                <a:solidFill>
                  <a:schemeClr val="tx1"/>
                </a:solidFill>
                <a:latin typeface="Century Schoolbook" panose="02040604050505020304" pitchFamily="18" charset="0"/>
              </a:rPr>
              <a:t>и даты:</a:t>
            </a:r>
          </a:p>
          <a:p>
            <a:pPr marL="0" indent="0">
              <a:buNone/>
            </a:pPr>
            <a:r>
              <a:rPr lang="ru-RU" sz="1800" dirty="0">
                <a:solidFill>
                  <a:schemeClr val="tx1"/>
                </a:solidFill>
                <a:latin typeface="Century Schoolbook" panose="02040604050505020304" pitchFamily="18" charset="0"/>
              </a:rPr>
              <a:t>2.000 </a:t>
            </a:r>
            <a:r>
              <a:rPr lang="en-US" sz="1800" dirty="0">
                <a:solidFill>
                  <a:schemeClr val="tx1"/>
                </a:solidFill>
                <a:latin typeface="Century Schoolbook" panose="02040604050505020304" pitchFamily="18" charset="0"/>
              </a:rPr>
              <a:t>$ - two thousand</a:t>
            </a:r>
            <a:r>
              <a:rPr lang="en-US" sz="2800" dirty="0">
                <a:solidFill>
                  <a:schemeClr val="tx1"/>
                </a:solidFill>
                <a:latin typeface="Century Schoolbook" panose="02040604050505020304" pitchFamily="18" charset="0"/>
              </a:rPr>
              <a:t>s</a:t>
            </a:r>
            <a:r>
              <a:rPr lang="en-US" sz="1800" dirty="0">
                <a:solidFill>
                  <a:schemeClr val="tx1"/>
                </a:solidFill>
                <a:latin typeface="Century Schoolbook" panose="02040604050505020304" pitchFamily="18" charset="0"/>
              </a:rPr>
              <a:t> dollars   800 – eight hundred</a:t>
            </a:r>
            <a:r>
              <a:rPr lang="en-US" sz="2800" dirty="0">
                <a:solidFill>
                  <a:schemeClr val="tx1"/>
                </a:solidFill>
                <a:latin typeface="Century Schoolbook" panose="02040604050505020304" pitchFamily="18" charset="0"/>
              </a:rPr>
              <a:t>s</a:t>
            </a:r>
            <a:r>
              <a:rPr lang="en-US" sz="1800" dirty="0">
                <a:solidFill>
                  <a:schemeClr val="tx1"/>
                </a:solidFill>
                <a:latin typeface="Century Schoolbook" panose="02040604050505020304" pitchFamily="18" charset="0"/>
              </a:rPr>
              <a:t> books  </a:t>
            </a:r>
            <a:r>
              <a:rPr lang="ru-RU" sz="1800" dirty="0">
                <a:solidFill>
                  <a:schemeClr val="tx1"/>
                </a:solidFill>
                <a:latin typeface="Century Schoolbook" panose="02040604050505020304" pitchFamily="18" charset="0"/>
              </a:rPr>
              <a:t>      </a:t>
            </a:r>
            <a:r>
              <a:rPr lang="ru-RU" sz="1800" b="1" dirty="0">
                <a:solidFill>
                  <a:schemeClr val="tx1"/>
                </a:solidFill>
                <a:latin typeface="Century Schoolbook" panose="02040604050505020304" pitchFamily="18" charset="0"/>
              </a:rPr>
              <a:t>НО: </a:t>
            </a:r>
            <a:r>
              <a:rPr lang="en-US" sz="1800" dirty="0">
                <a:solidFill>
                  <a:schemeClr val="tx1"/>
                </a:solidFill>
                <a:latin typeface="Century Schoolbook" panose="02040604050505020304" pitchFamily="18" charset="0"/>
              </a:rPr>
              <a:t>thousand</a:t>
            </a:r>
            <a:r>
              <a:rPr lang="en-US" sz="2800" u="sng" dirty="0">
                <a:solidFill>
                  <a:schemeClr val="tx1"/>
                </a:solidFill>
                <a:latin typeface="Century Schoolbook" panose="02040604050505020304" pitchFamily="18" charset="0"/>
              </a:rPr>
              <a:t>s</a:t>
            </a:r>
            <a:r>
              <a:rPr lang="en-US" sz="1800" dirty="0">
                <a:solidFill>
                  <a:schemeClr val="tx1"/>
                </a:solidFill>
                <a:latin typeface="Century Schoolbook" panose="02040604050505020304" pitchFamily="18" charset="0"/>
              </a:rPr>
              <a:t> of people </a:t>
            </a:r>
            <a:endParaRPr lang="ru-RU" sz="1800" dirty="0">
              <a:solidFill>
                <a:schemeClr val="tx1"/>
              </a:solidFill>
              <a:latin typeface="Century Schoolbook" panose="02040604050505020304" pitchFamily="18" charset="0"/>
            </a:endParaRPr>
          </a:p>
        </p:txBody>
      </p:sp>
      <p:cxnSp>
        <p:nvCxnSpPr>
          <p:cNvPr id="5" name="Прямая соединительная линия 4">
            <a:extLst>
              <a:ext uri="{FF2B5EF4-FFF2-40B4-BE49-F238E27FC236}">
                <a16:creationId xmlns:a16="http://schemas.microsoft.com/office/drawing/2014/main" id="{2D18D62B-5DB5-4603-9C83-10C7CDF4C5AA}"/>
              </a:ext>
            </a:extLst>
          </p:cNvPr>
          <p:cNvCxnSpPr>
            <a:cxnSpLocks/>
          </p:cNvCxnSpPr>
          <p:nvPr/>
        </p:nvCxnSpPr>
        <p:spPr>
          <a:xfrm flipH="1">
            <a:off x="2754687" y="6231047"/>
            <a:ext cx="214971" cy="310551"/>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2" name="Прямая соединительная линия 11">
            <a:extLst>
              <a:ext uri="{FF2B5EF4-FFF2-40B4-BE49-F238E27FC236}">
                <a16:creationId xmlns:a16="http://schemas.microsoft.com/office/drawing/2014/main" id="{B33834F5-9A94-4A6A-8E3F-2323C758B8A9}"/>
              </a:ext>
            </a:extLst>
          </p:cNvPr>
          <p:cNvCxnSpPr>
            <a:cxnSpLocks/>
          </p:cNvCxnSpPr>
          <p:nvPr/>
        </p:nvCxnSpPr>
        <p:spPr>
          <a:xfrm flipH="1">
            <a:off x="6050886" y="6248467"/>
            <a:ext cx="199314" cy="306826"/>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334404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0D289A-2E95-4334-8C82-D80A539A6652}"/>
              </a:ext>
            </a:extLst>
          </p:cNvPr>
          <p:cNvSpPr>
            <a:spLocks noGrp="1"/>
          </p:cNvSpPr>
          <p:nvPr>
            <p:ph type="title"/>
          </p:nvPr>
        </p:nvSpPr>
        <p:spPr>
          <a:xfrm>
            <a:off x="269506" y="702156"/>
            <a:ext cx="11922493" cy="1188720"/>
          </a:xfrm>
        </p:spPr>
        <p:txBody>
          <a:bodyPr>
            <a:noAutofit/>
          </a:bodyPr>
          <a:lstStyle/>
          <a:p>
            <a:r>
              <a:rPr lang="ru-RU" sz="3600" b="1" dirty="0"/>
              <a:t>Задание </a:t>
            </a:r>
            <a:r>
              <a:rPr lang="en-US" sz="3600" b="1" dirty="0">
                <a:latin typeface="Corbel" panose="020B0503020204020204" pitchFamily="34" charset="0"/>
              </a:rPr>
              <a:t>2</a:t>
            </a:r>
            <a:r>
              <a:rPr lang="ru-RU" sz="3600" b="1" dirty="0"/>
              <a:t>. ответы на вопросы (6 баллов)</a:t>
            </a:r>
            <a:br>
              <a:rPr lang="ru-RU" sz="3600" b="1" dirty="0"/>
            </a:br>
            <a:r>
              <a:rPr lang="ru-RU" sz="3600" b="1" dirty="0"/>
              <a:t>выполнение (ответ на каждый вопрос)  – 40 сек. </a:t>
            </a:r>
          </a:p>
        </p:txBody>
      </p:sp>
      <p:sp>
        <p:nvSpPr>
          <p:cNvPr id="3" name="Объект 2">
            <a:extLst>
              <a:ext uri="{FF2B5EF4-FFF2-40B4-BE49-F238E27FC236}">
                <a16:creationId xmlns:a16="http://schemas.microsoft.com/office/drawing/2014/main" id="{3D0A4075-F54D-4763-B3BC-78CA5B284300}"/>
              </a:ext>
            </a:extLst>
          </p:cNvPr>
          <p:cNvSpPr>
            <a:spLocks noGrp="1"/>
          </p:cNvSpPr>
          <p:nvPr>
            <p:ph idx="1"/>
          </p:nvPr>
        </p:nvSpPr>
        <p:spPr>
          <a:xfrm>
            <a:off x="429928" y="1873340"/>
            <a:ext cx="11762072" cy="4703484"/>
          </a:xfrm>
        </p:spPr>
        <p:txBody>
          <a:bodyPr>
            <a:normAutofit fontScale="92500"/>
          </a:bodyPr>
          <a:lstStyle/>
          <a:p>
            <a:pPr>
              <a:buFont typeface="Wingdings" panose="05000000000000000000" pitchFamily="2" charset="2"/>
              <a:buChar char="§"/>
            </a:pPr>
            <a:r>
              <a:rPr lang="ru-RU" sz="2000" dirty="0">
                <a:solidFill>
                  <a:schemeClr val="tx1"/>
                </a:solidFill>
                <a:latin typeface="Century Schoolbook" panose="02040604050505020304" pitchFamily="18" charset="0"/>
              </a:rPr>
              <a:t>Постарайтесь понять в чем заключается каждый вопрос и выделите ключевые слова. </a:t>
            </a:r>
          </a:p>
          <a:p>
            <a:pPr>
              <a:buFont typeface="Wingdings" panose="05000000000000000000" pitchFamily="2" charset="2"/>
              <a:buChar char="§"/>
            </a:pPr>
            <a:r>
              <a:rPr lang="ru-RU" sz="2000" dirty="0">
                <a:solidFill>
                  <a:schemeClr val="tx1"/>
                </a:solidFill>
                <a:latin typeface="Century Schoolbook" panose="02040604050505020304" pitchFamily="18" charset="0"/>
              </a:rPr>
              <a:t>Ответ на вопрос должен быть полным.</a:t>
            </a:r>
          </a:p>
          <a:p>
            <a:pPr>
              <a:buFont typeface="Wingdings" panose="05000000000000000000" pitchFamily="2" charset="2"/>
              <a:buChar char="§"/>
            </a:pPr>
            <a:r>
              <a:rPr lang="ru-RU" sz="2000" dirty="0">
                <a:solidFill>
                  <a:schemeClr val="tx1"/>
                </a:solidFill>
                <a:latin typeface="Century Schoolbook" panose="02040604050505020304" pitchFamily="18" charset="0"/>
              </a:rPr>
              <a:t>В ответе должна быть использована та же грамматическая форма, что и в вопросе.</a:t>
            </a:r>
          </a:p>
          <a:p>
            <a:pPr>
              <a:buFont typeface="Wingdings" panose="05000000000000000000" pitchFamily="2" charset="2"/>
              <a:buChar char="§"/>
            </a:pPr>
            <a:r>
              <a:rPr lang="ru-RU" sz="2000" dirty="0">
                <a:solidFill>
                  <a:schemeClr val="tx1"/>
                </a:solidFill>
                <a:latin typeface="Century Schoolbook" panose="02040604050505020304" pitchFamily="18" charset="0"/>
              </a:rPr>
              <a:t>Ответ должен быть построен грамматически верно (правильный порядок слов в предложении, замена </a:t>
            </a:r>
            <a:r>
              <a:rPr lang="ru-RU" sz="2000" u="sng" dirty="0" err="1">
                <a:solidFill>
                  <a:schemeClr val="tx1"/>
                </a:solidFill>
                <a:latin typeface="Century Schoolbook" panose="02040604050505020304" pitchFamily="18" charset="0"/>
              </a:rPr>
              <a:t>any</a:t>
            </a:r>
            <a:r>
              <a:rPr lang="ru-RU" sz="2000" dirty="0">
                <a:solidFill>
                  <a:schemeClr val="tx1"/>
                </a:solidFill>
                <a:latin typeface="Century Schoolbook" panose="02040604050505020304" pitchFamily="18" charset="0"/>
              </a:rPr>
              <a:t> на </a:t>
            </a:r>
            <a:r>
              <a:rPr lang="ru-RU" sz="2000" u="sng" dirty="0" err="1">
                <a:solidFill>
                  <a:schemeClr val="tx1"/>
                </a:solidFill>
                <a:latin typeface="Century Schoolbook" panose="02040604050505020304" pitchFamily="18" charset="0"/>
              </a:rPr>
              <a:t>some</a:t>
            </a:r>
            <a:r>
              <a:rPr lang="ru-RU" sz="2000" dirty="0">
                <a:solidFill>
                  <a:schemeClr val="tx1"/>
                </a:solidFill>
                <a:latin typeface="Century Schoolbook" panose="02040604050505020304" pitchFamily="18" charset="0"/>
              </a:rPr>
              <a:t> в ответе и т.д.) и по смыслу соответствовать тому, на что вас просят ответить.</a:t>
            </a:r>
          </a:p>
          <a:p>
            <a:pPr>
              <a:buFont typeface="Wingdings" panose="05000000000000000000" pitchFamily="2" charset="2"/>
              <a:buChar char="§"/>
            </a:pPr>
            <a:r>
              <a:rPr lang="ru-RU" sz="2000" dirty="0">
                <a:solidFill>
                  <a:schemeClr val="tx1"/>
                </a:solidFill>
                <a:latin typeface="Century Schoolbook" panose="02040604050505020304" pitchFamily="18" charset="0"/>
              </a:rPr>
              <a:t>Необходимо дать развернутую аргументацию, если в вопросе есть «</a:t>
            </a:r>
            <a:r>
              <a:rPr lang="ru-RU" sz="2000" u="sng" dirty="0" err="1">
                <a:solidFill>
                  <a:schemeClr val="tx1"/>
                </a:solidFill>
                <a:latin typeface="Century Schoolbook" panose="02040604050505020304" pitchFamily="18" charset="0"/>
              </a:rPr>
              <a:t>Why</a:t>
            </a:r>
            <a:r>
              <a:rPr lang="ru-RU" sz="2000" u="sng" dirty="0">
                <a:solidFill>
                  <a:schemeClr val="tx1"/>
                </a:solidFill>
                <a:latin typeface="Century Schoolbook" panose="02040604050505020304" pitchFamily="18" charset="0"/>
              </a:rPr>
              <a:t>?»</a:t>
            </a:r>
            <a:r>
              <a:rPr lang="ru-RU" sz="2000" dirty="0">
                <a:solidFill>
                  <a:schemeClr val="tx1"/>
                </a:solidFill>
                <a:latin typeface="Century Schoolbook" panose="02040604050505020304" pitchFamily="18" charset="0"/>
              </a:rPr>
              <a:t>.</a:t>
            </a:r>
          </a:p>
          <a:p>
            <a:pPr>
              <a:buFont typeface="Wingdings" panose="05000000000000000000" pitchFamily="2" charset="2"/>
              <a:buChar char="§"/>
            </a:pPr>
            <a:r>
              <a:rPr lang="ru-RU" sz="2000" dirty="0">
                <a:solidFill>
                  <a:schemeClr val="tx1"/>
                </a:solidFill>
                <a:latin typeface="Century Schoolbook" panose="02040604050505020304" pitchFamily="18" charset="0"/>
              </a:rPr>
              <a:t>Нельзя начинать ответ со слова </a:t>
            </a:r>
            <a:r>
              <a:rPr lang="ru-RU" sz="2000" u="sng" dirty="0" err="1">
                <a:solidFill>
                  <a:schemeClr val="tx1"/>
                </a:solidFill>
                <a:latin typeface="Century Schoolbook" panose="02040604050505020304" pitchFamily="18" charset="0"/>
              </a:rPr>
              <a:t>because</a:t>
            </a:r>
            <a:r>
              <a:rPr lang="ru-RU" sz="2000" dirty="0">
                <a:solidFill>
                  <a:schemeClr val="tx1"/>
                </a:solidFill>
                <a:latin typeface="Century Schoolbook" panose="02040604050505020304" pitchFamily="18" charset="0"/>
              </a:rPr>
              <a:t>.</a:t>
            </a:r>
          </a:p>
          <a:p>
            <a:pPr>
              <a:buFont typeface="Wingdings" panose="05000000000000000000" pitchFamily="2" charset="2"/>
              <a:buChar char="§"/>
            </a:pPr>
            <a:r>
              <a:rPr lang="ru-RU" sz="2000" dirty="0">
                <a:solidFill>
                  <a:schemeClr val="tx1"/>
                </a:solidFill>
                <a:latin typeface="Century Schoolbook" panose="02040604050505020304" pitchFamily="18" charset="0"/>
              </a:rPr>
              <a:t>Если ваш ответ отрицательный, то вам необходимо обосновать ответ, используя такие слова как </a:t>
            </a:r>
            <a:r>
              <a:rPr lang="ru-RU" sz="2000" u="sng" dirty="0" err="1">
                <a:solidFill>
                  <a:schemeClr val="tx1"/>
                </a:solidFill>
                <a:latin typeface="Century Schoolbook" panose="02040604050505020304" pitchFamily="18" charset="0"/>
              </a:rPr>
              <a:t>because</a:t>
            </a:r>
            <a:r>
              <a:rPr lang="ru-RU" sz="2000" dirty="0">
                <a:solidFill>
                  <a:schemeClr val="tx1"/>
                </a:solidFill>
                <a:latin typeface="Century Schoolbook" panose="02040604050505020304" pitchFamily="18" charset="0"/>
              </a:rPr>
              <a:t>, </a:t>
            </a:r>
            <a:r>
              <a:rPr lang="ru-RU" sz="2000" u="sng" dirty="0" err="1">
                <a:solidFill>
                  <a:schemeClr val="tx1"/>
                </a:solidFill>
                <a:latin typeface="Century Schoolbook" panose="02040604050505020304" pitchFamily="18" charset="0"/>
              </a:rPr>
              <a:t>that</a:t>
            </a:r>
            <a:r>
              <a:rPr lang="ru-RU" sz="2000" u="sng" dirty="0">
                <a:solidFill>
                  <a:schemeClr val="tx1"/>
                </a:solidFill>
                <a:latin typeface="Century Schoolbook" panose="02040604050505020304" pitchFamily="18" charset="0"/>
              </a:rPr>
              <a:t> </a:t>
            </a:r>
            <a:r>
              <a:rPr lang="ru-RU" sz="2000" u="sng" dirty="0" err="1">
                <a:solidFill>
                  <a:schemeClr val="tx1"/>
                </a:solidFill>
                <a:latin typeface="Century Schoolbook" panose="02040604050505020304" pitchFamily="18" charset="0"/>
              </a:rPr>
              <a:t>is</a:t>
            </a:r>
            <a:r>
              <a:rPr lang="ru-RU" sz="2000" u="sng" dirty="0">
                <a:solidFill>
                  <a:schemeClr val="tx1"/>
                </a:solidFill>
                <a:latin typeface="Century Schoolbook" panose="02040604050505020304" pitchFamily="18" charset="0"/>
              </a:rPr>
              <a:t> </a:t>
            </a:r>
            <a:r>
              <a:rPr lang="ru-RU" sz="2000" u="sng" dirty="0" err="1">
                <a:solidFill>
                  <a:schemeClr val="tx1"/>
                </a:solidFill>
                <a:latin typeface="Century Schoolbook" panose="02040604050505020304" pitchFamily="18" charset="0"/>
              </a:rPr>
              <a:t>why</a:t>
            </a:r>
            <a:r>
              <a:rPr lang="ru-RU" sz="2000" u="sng" dirty="0">
                <a:solidFill>
                  <a:schemeClr val="tx1"/>
                </a:solidFill>
                <a:latin typeface="Century Schoolbook" panose="02040604050505020304" pitchFamily="18" charset="0"/>
              </a:rPr>
              <a:t> </a:t>
            </a:r>
            <a:r>
              <a:rPr lang="ru-RU" sz="2000" dirty="0" err="1">
                <a:solidFill>
                  <a:schemeClr val="tx1"/>
                </a:solidFill>
                <a:latin typeface="Century Schoolbook" panose="02040604050505020304" pitchFamily="18" charset="0"/>
              </a:rPr>
              <a:t>etc</a:t>
            </a:r>
            <a:r>
              <a:rPr lang="ru-RU" sz="2000" dirty="0">
                <a:solidFill>
                  <a:schemeClr val="tx1"/>
                </a:solidFill>
                <a:latin typeface="Century Schoolbook" panose="02040604050505020304" pitchFamily="18" charset="0"/>
              </a:rPr>
              <a:t>.</a:t>
            </a:r>
            <a:endParaRPr lang="en-US" sz="2000" dirty="0">
              <a:solidFill>
                <a:schemeClr val="tx1"/>
              </a:solidFill>
              <a:latin typeface="Century Schoolbook" panose="02040604050505020304" pitchFamily="18" charset="0"/>
            </a:endParaRPr>
          </a:p>
          <a:p>
            <a:pPr>
              <a:buFont typeface="Wingdings" panose="05000000000000000000" pitchFamily="2" charset="2"/>
              <a:buChar char="§"/>
            </a:pPr>
            <a:r>
              <a:rPr lang="ru-RU" sz="2000" dirty="0">
                <a:solidFill>
                  <a:schemeClr val="tx1"/>
                </a:solidFill>
                <a:latin typeface="Century Schoolbook" panose="02040604050505020304" pitchFamily="18" charset="0"/>
              </a:rPr>
              <a:t>Исправлять свои ответы можно, если достаточно на это времени. </a:t>
            </a:r>
            <a:r>
              <a:rPr lang="ru-RU" sz="2100" u="sng" dirty="0">
                <a:solidFill>
                  <a:schemeClr val="tx1"/>
                </a:solidFill>
                <a:latin typeface="Century Schoolbook" panose="02040604050505020304" pitchFamily="18" charset="0"/>
              </a:rPr>
              <a:t>Повторный ответ должен быть полным</a:t>
            </a:r>
            <a:r>
              <a:rPr lang="ru-RU" sz="2100" dirty="0">
                <a:solidFill>
                  <a:schemeClr val="tx1"/>
                </a:solidFill>
                <a:latin typeface="Century Schoolbook" panose="02040604050505020304" pitchFamily="18" charset="0"/>
              </a:rPr>
              <a:t>. </a:t>
            </a:r>
            <a:r>
              <a:rPr lang="ru-RU" sz="2000" dirty="0">
                <a:solidFill>
                  <a:schemeClr val="tx1"/>
                </a:solidFill>
                <a:latin typeface="Century Schoolbook" panose="02040604050505020304" pitchFamily="18" charset="0"/>
              </a:rPr>
              <a:t>Помните, что засчитан будет последний ответ.</a:t>
            </a:r>
          </a:p>
          <a:p>
            <a:pPr marL="0" indent="0">
              <a:buNone/>
            </a:pPr>
            <a:endParaRPr lang="ru-RU" sz="2000" dirty="0">
              <a:solidFill>
                <a:schemeClr val="tx1"/>
              </a:solidFill>
            </a:endParaRPr>
          </a:p>
        </p:txBody>
      </p:sp>
    </p:spTree>
    <p:extLst>
      <p:ext uri="{BB962C8B-B14F-4D97-AF65-F5344CB8AC3E}">
        <p14:creationId xmlns:p14="http://schemas.microsoft.com/office/powerpoint/2010/main" val="386687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0D289A-2E95-4334-8C82-D80A539A6652}"/>
              </a:ext>
            </a:extLst>
          </p:cNvPr>
          <p:cNvSpPr>
            <a:spLocks noGrp="1"/>
          </p:cNvSpPr>
          <p:nvPr>
            <p:ph type="title"/>
          </p:nvPr>
        </p:nvSpPr>
        <p:spPr>
          <a:xfrm>
            <a:off x="269506" y="702156"/>
            <a:ext cx="11922493" cy="1188720"/>
          </a:xfrm>
        </p:spPr>
        <p:txBody>
          <a:bodyPr>
            <a:noAutofit/>
          </a:bodyPr>
          <a:lstStyle/>
          <a:p>
            <a:r>
              <a:rPr lang="ru-RU" sz="3600" b="1" dirty="0"/>
              <a:t>Задание </a:t>
            </a:r>
            <a:r>
              <a:rPr lang="ru-RU" sz="3600" b="1" dirty="0">
                <a:latin typeface="Corbel" panose="020B0503020204020204" pitchFamily="34" charset="0"/>
              </a:rPr>
              <a:t>3</a:t>
            </a:r>
            <a:r>
              <a:rPr lang="ru-RU" sz="3600" b="1" dirty="0"/>
              <a:t>. Монолог на тему(</a:t>
            </a:r>
            <a:r>
              <a:rPr lang="en-US" sz="3600" b="1" dirty="0"/>
              <a:t>7</a:t>
            </a:r>
            <a:r>
              <a:rPr lang="ru-RU" sz="3600" b="1" dirty="0"/>
              <a:t> баллов)</a:t>
            </a:r>
            <a:br>
              <a:rPr lang="ru-RU" sz="3600" b="1" dirty="0"/>
            </a:br>
            <a:r>
              <a:rPr lang="ru-RU" sz="3600" b="1" dirty="0"/>
              <a:t>Подготовка – 1.5 мин, выполнение – 2 мин.</a:t>
            </a:r>
          </a:p>
        </p:txBody>
      </p:sp>
      <p:sp>
        <p:nvSpPr>
          <p:cNvPr id="3" name="Объект 2">
            <a:extLst>
              <a:ext uri="{FF2B5EF4-FFF2-40B4-BE49-F238E27FC236}">
                <a16:creationId xmlns:a16="http://schemas.microsoft.com/office/drawing/2014/main" id="{3D0A4075-F54D-4763-B3BC-78CA5B284300}"/>
              </a:ext>
            </a:extLst>
          </p:cNvPr>
          <p:cNvSpPr>
            <a:spLocks noGrp="1"/>
          </p:cNvSpPr>
          <p:nvPr>
            <p:ph idx="1"/>
          </p:nvPr>
        </p:nvSpPr>
        <p:spPr>
          <a:xfrm>
            <a:off x="279132" y="2053449"/>
            <a:ext cx="11762072" cy="4703484"/>
          </a:xfrm>
        </p:spPr>
        <p:txBody>
          <a:bodyPr>
            <a:normAutofit/>
          </a:bodyPr>
          <a:lstStyle/>
          <a:p>
            <a:pPr>
              <a:buFont typeface="Wingdings" panose="05000000000000000000" pitchFamily="2" charset="2"/>
              <a:buChar char="§"/>
            </a:pPr>
            <a:r>
              <a:rPr lang="ru-RU" sz="2800" dirty="0">
                <a:solidFill>
                  <a:schemeClr val="tx1"/>
                </a:solidFill>
                <a:latin typeface="Century Schoolbook" panose="02040604050505020304" pitchFamily="18" charset="0"/>
              </a:rPr>
              <a:t>Внимательно прочитайте текст задания и пункты плана.</a:t>
            </a:r>
          </a:p>
          <a:p>
            <a:pPr>
              <a:buFont typeface="Wingdings" panose="05000000000000000000" pitchFamily="2" charset="2"/>
              <a:buChar char="§"/>
            </a:pPr>
            <a:r>
              <a:rPr lang="ru-RU" sz="2800" dirty="0">
                <a:solidFill>
                  <a:schemeClr val="tx1"/>
                </a:solidFill>
                <a:latin typeface="Century Schoolbook" panose="02040604050505020304" pitchFamily="18" charset="0"/>
              </a:rPr>
              <a:t>План ответа:</a:t>
            </a:r>
          </a:p>
          <a:p>
            <a:pPr marL="457200" indent="-457200">
              <a:buAutoNum type="arabicParenR"/>
            </a:pPr>
            <a:r>
              <a:rPr lang="ru-RU" sz="2800" dirty="0">
                <a:solidFill>
                  <a:schemeClr val="tx1"/>
                </a:solidFill>
                <a:latin typeface="Century Schoolbook" panose="02040604050505020304" pitchFamily="18" charset="0"/>
              </a:rPr>
              <a:t>вступление (общее представление темы)</a:t>
            </a:r>
          </a:p>
          <a:p>
            <a:pPr marL="457200" indent="-457200">
              <a:buAutoNum type="arabicParenR"/>
            </a:pPr>
            <a:r>
              <a:rPr lang="ru-RU" sz="2800" dirty="0">
                <a:solidFill>
                  <a:schemeClr val="tx1"/>
                </a:solidFill>
                <a:latin typeface="Century Schoolbook" panose="02040604050505020304" pitchFamily="18" charset="0"/>
              </a:rPr>
              <a:t>основная часть (раскрытие всех </a:t>
            </a:r>
            <a:r>
              <a:rPr lang="en-US" sz="2800" dirty="0">
                <a:solidFill>
                  <a:schemeClr val="tx1"/>
                </a:solidFill>
                <a:latin typeface="Century Schoolbook" panose="02040604050505020304" pitchFamily="18" charset="0"/>
              </a:rPr>
              <a:t>4-</a:t>
            </a:r>
            <a:r>
              <a:rPr lang="ru-RU" sz="2800" dirty="0" err="1">
                <a:solidFill>
                  <a:schemeClr val="tx1"/>
                </a:solidFill>
                <a:latin typeface="Century Schoolbook" panose="02040604050505020304" pitchFamily="18" charset="0"/>
              </a:rPr>
              <a:t>х</a:t>
            </a:r>
            <a:r>
              <a:rPr lang="ru-RU" sz="2800" dirty="0">
                <a:solidFill>
                  <a:schemeClr val="tx1"/>
                </a:solidFill>
                <a:latin typeface="Century Schoolbook" panose="02040604050505020304" pitchFamily="18" charset="0"/>
              </a:rPr>
              <a:t> аспектов задания)</a:t>
            </a:r>
          </a:p>
          <a:p>
            <a:pPr marL="457200" indent="-457200">
              <a:buAutoNum type="arabicParenR"/>
            </a:pPr>
            <a:r>
              <a:rPr lang="ru-RU" sz="2800" dirty="0">
                <a:solidFill>
                  <a:schemeClr val="tx1"/>
                </a:solidFill>
                <a:latin typeface="Century Schoolbook" panose="02040604050505020304" pitchFamily="18" charset="0"/>
              </a:rPr>
              <a:t>заключение (подведение итога сказанному)</a:t>
            </a:r>
          </a:p>
          <a:p>
            <a:pPr>
              <a:buFont typeface="Wingdings" panose="05000000000000000000" pitchFamily="2" charset="2"/>
              <a:buChar char="§"/>
            </a:pPr>
            <a:r>
              <a:rPr lang="ru-RU" sz="2800" dirty="0">
                <a:solidFill>
                  <a:schemeClr val="tx1"/>
                </a:solidFill>
                <a:latin typeface="Century Schoolbook" panose="02040604050505020304" pitchFamily="18" charset="0"/>
              </a:rPr>
              <a:t>Продумайте ключевые фразы каждого пункта</a:t>
            </a:r>
          </a:p>
          <a:p>
            <a:pPr>
              <a:buFont typeface="Wingdings" panose="05000000000000000000" pitchFamily="2" charset="2"/>
              <a:buChar char="§"/>
            </a:pPr>
            <a:r>
              <a:rPr lang="ru-RU" sz="2800" dirty="0">
                <a:solidFill>
                  <a:schemeClr val="tx1"/>
                </a:solidFill>
                <a:latin typeface="Century Schoolbook" panose="02040604050505020304" pitchFamily="18" charset="0"/>
              </a:rPr>
              <a:t>Дайте развернутую аргументацию</a:t>
            </a:r>
            <a:r>
              <a:rPr lang="en-US" sz="2800" dirty="0">
                <a:solidFill>
                  <a:schemeClr val="tx1"/>
                </a:solidFill>
                <a:latin typeface="Century Schoolbook" panose="02040604050505020304" pitchFamily="18" charset="0"/>
              </a:rPr>
              <a:t>, </a:t>
            </a:r>
            <a:r>
              <a:rPr lang="ru-RU" sz="2800" dirty="0">
                <a:solidFill>
                  <a:schemeClr val="tx1"/>
                </a:solidFill>
                <a:latin typeface="Century Schoolbook" panose="02040604050505020304" pitchFamily="18" charset="0"/>
              </a:rPr>
              <a:t>если в пункте есть «</a:t>
            </a:r>
            <a:r>
              <a:rPr lang="ru-RU" sz="2800" dirty="0" err="1">
                <a:solidFill>
                  <a:schemeClr val="tx1"/>
                </a:solidFill>
                <a:latin typeface="Century Schoolbook" panose="02040604050505020304" pitchFamily="18" charset="0"/>
              </a:rPr>
              <a:t>Why</a:t>
            </a:r>
            <a:r>
              <a:rPr lang="ru-RU" sz="2800" dirty="0">
                <a:solidFill>
                  <a:schemeClr val="tx1"/>
                </a:solidFill>
                <a:latin typeface="Century Schoolbook" panose="02040604050505020304" pitchFamily="18" charset="0"/>
              </a:rPr>
              <a:t>?».</a:t>
            </a:r>
          </a:p>
          <a:p>
            <a:pPr marL="0" indent="0">
              <a:buNone/>
            </a:pPr>
            <a:endParaRPr lang="ru-RU" sz="2800" dirty="0">
              <a:solidFill>
                <a:schemeClr val="tx1"/>
              </a:solidFill>
              <a:latin typeface="Century Schoolbook" panose="02040604050505020304" pitchFamily="18" charset="0"/>
            </a:endParaRPr>
          </a:p>
        </p:txBody>
      </p:sp>
    </p:spTree>
    <p:extLst>
      <p:ext uri="{BB962C8B-B14F-4D97-AF65-F5344CB8AC3E}">
        <p14:creationId xmlns:p14="http://schemas.microsoft.com/office/powerpoint/2010/main" val="3031499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3A01C8-DB2B-45A7-BA54-70CF68E70035}"/>
              </a:ext>
            </a:extLst>
          </p:cNvPr>
          <p:cNvSpPr>
            <a:spLocks noGrp="1"/>
          </p:cNvSpPr>
          <p:nvPr>
            <p:ph type="title"/>
          </p:nvPr>
        </p:nvSpPr>
        <p:spPr>
          <a:xfrm>
            <a:off x="420303" y="625642"/>
            <a:ext cx="11319310" cy="2560320"/>
          </a:xfrm>
          <a:ln w="19050">
            <a:solidFill>
              <a:schemeClr val="tx1"/>
            </a:solidFill>
          </a:ln>
        </p:spPr>
        <p:txBody>
          <a:bodyPr>
            <a:noAutofit/>
          </a:bodyPr>
          <a:lstStyle/>
          <a:p>
            <a:r>
              <a:rPr lang="en-US" sz="1800" b="1" cap="none" dirty="0"/>
              <a:t>Task 3. You are going to give a talk about photography. You will have to start in 1.5 minutes and speak for not more than 2 minutes (10-12 sentences).</a:t>
            </a:r>
            <a:br>
              <a:rPr lang="en-US" sz="1800" b="1" cap="none" dirty="0"/>
            </a:br>
            <a:br>
              <a:rPr lang="en-US" sz="1800" b="1" cap="none" dirty="0"/>
            </a:br>
            <a:r>
              <a:rPr lang="en-US" sz="1800" b="1" cap="none" dirty="0"/>
              <a:t>Remember to say:</a:t>
            </a:r>
            <a:br>
              <a:rPr lang="en-US" sz="1800" b="1" cap="none" dirty="0"/>
            </a:br>
            <a:r>
              <a:rPr lang="ru-RU" sz="1800" cap="none" dirty="0"/>
              <a:t>- </a:t>
            </a:r>
            <a:r>
              <a:rPr lang="en-US" sz="1800" cap="none" dirty="0"/>
              <a:t>why people like taking pictures</a:t>
            </a:r>
            <a:br>
              <a:rPr lang="en-US" sz="1800" cap="none" dirty="0"/>
            </a:br>
            <a:r>
              <a:rPr lang="ru-RU" sz="1800" cap="none" dirty="0"/>
              <a:t>- </a:t>
            </a:r>
            <a:r>
              <a:rPr lang="en-US" sz="1800" cap="none" dirty="0"/>
              <a:t>why taking photos is more popular today than it was in the past</a:t>
            </a:r>
            <a:br>
              <a:rPr lang="en-US" sz="1800" cap="none" dirty="0"/>
            </a:br>
            <a:r>
              <a:rPr lang="ru-RU" sz="1800" cap="none" dirty="0"/>
              <a:t>- </a:t>
            </a:r>
            <a:r>
              <a:rPr lang="en-US" sz="1800" cap="none" dirty="0"/>
              <a:t>what the best photo you have ever taken is</a:t>
            </a:r>
            <a:br>
              <a:rPr lang="ru-RU" sz="1800" cap="none" dirty="0"/>
            </a:br>
            <a:r>
              <a:rPr lang="ru-RU" sz="1800" cap="none" dirty="0"/>
              <a:t>- </a:t>
            </a:r>
            <a:r>
              <a:rPr lang="en-US" sz="1800" cap="none" dirty="0"/>
              <a:t>what your attitude to </a:t>
            </a:r>
            <a:r>
              <a:rPr lang="en-US" sz="1800" cap="none" dirty="0">
                <a:solidFill>
                  <a:srgbClr val="000000">
                    <a:lumMod val="75000"/>
                    <a:lumOff val="25000"/>
                  </a:srgbClr>
                </a:solidFill>
              </a:rPr>
              <a:t>photography is</a:t>
            </a:r>
            <a:r>
              <a:rPr lang="en-US" sz="1800" cap="none" dirty="0"/>
              <a:t>.</a:t>
            </a:r>
            <a:br>
              <a:rPr lang="en-US" sz="1800" cap="none" dirty="0"/>
            </a:br>
            <a:r>
              <a:rPr lang="en-US" sz="1800" b="1" cap="none" dirty="0"/>
              <a:t>You have to talk continuously.</a:t>
            </a:r>
            <a:endParaRPr lang="ru-RU" sz="1800" b="1" cap="none" dirty="0"/>
          </a:p>
        </p:txBody>
      </p:sp>
      <p:sp>
        <p:nvSpPr>
          <p:cNvPr id="3" name="Объект 2">
            <a:extLst>
              <a:ext uri="{FF2B5EF4-FFF2-40B4-BE49-F238E27FC236}">
                <a16:creationId xmlns:a16="http://schemas.microsoft.com/office/drawing/2014/main" id="{1534169F-E463-44FF-AA7A-98D0293EC099}"/>
              </a:ext>
            </a:extLst>
          </p:cNvPr>
          <p:cNvSpPr>
            <a:spLocks noGrp="1"/>
          </p:cNvSpPr>
          <p:nvPr>
            <p:ph idx="1"/>
          </p:nvPr>
        </p:nvSpPr>
        <p:spPr>
          <a:xfrm>
            <a:off x="436345" y="3320717"/>
            <a:ext cx="11319310" cy="3299526"/>
          </a:xfrm>
        </p:spPr>
        <p:txBody>
          <a:bodyPr>
            <a:normAutofit/>
          </a:bodyPr>
          <a:lstStyle/>
          <a:p>
            <a:pPr algn="just">
              <a:buFont typeface="Wingdings" panose="05000000000000000000" pitchFamily="2" charset="2"/>
              <a:buChar char="§"/>
            </a:pPr>
            <a:r>
              <a:rPr lang="ru-RU" sz="2000" b="1" dirty="0">
                <a:latin typeface="Century Schoolbook" panose="02040604050505020304" pitchFamily="18" charset="0"/>
              </a:rPr>
              <a:t>ВСТУПЛЕНИЕ: </a:t>
            </a:r>
            <a:r>
              <a:rPr lang="en-US" sz="2000" b="1" dirty="0">
                <a:solidFill>
                  <a:srgbClr val="C00000"/>
                </a:solidFill>
                <a:latin typeface="Century Schoolbook" panose="02040604050505020304" pitchFamily="18" charset="0"/>
                <a:ea typeface="+mj-ea"/>
                <a:cs typeface="Times New Roman" panose="02020603050405020304" pitchFamily="18" charset="0"/>
              </a:rPr>
              <a:t>I’d like to give a talk about </a:t>
            </a:r>
            <a:r>
              <a:rPr lang="en-US" sz="2000" b="1" dirty="0">
                <a:solidFill>
                  <a:srgbClr val="000000">
                    <a:lumMod val="75000"/>
                    <a:lumOff val="25000"/>
                  </a:srgbClr>
                </a:solidFill>
                <a:latin typeface="Century Schoolbook" panose="02040604050505020304" pitchFamily="18" charset="0"/>
                <a:ea typeface="+mj-ea"/>
                <a:cs typeface="Times New Roman" panose="02020603050405020304" pitchFamily="18" charset="0"/>
              </a:rPr>
              <a:t>photography. </a:t>
            </a:r>
            <a:r>
              <a:rPr lang="en-US" sz="2000" b="1" dirty="0">
                <a:solidFill>
                  <a:srgbClr val="C00000"/>
                </a:solidFill>
                <a:latin typeface="Century Schoolbook" panose="02040604050505020304" pitchFamily="18" charset="0"/>
                <a:ea typeface="+mj-ea"/>
                <a:cs typeface="Times New Roman" panose="02020603050405020304" pitchFamily="18" charset="0"/>
              </a:rPr>
              <a:t>I think </a:t>
            </a:r>
            <a:r>
              <a:rPr lang="en-US" sz="2000" b="1" dirty="0">
                <a:solidFill>
                  <a:srgbClr val="000000">
                    <a:lumMod val="75000"/>
                    <a:lumOff val="25000"/>
                  </a:srgbClr>
                </a:solidFill>
                <a:latin typeface="Century Schoolbook" panose="02040604050505020304" pitchFamily="18" charset="0"/>
                <a:ea typeface="+mj-ea"/>
                <a:cs typeface="Times New Roman" panose="02020603050405020304" pitchFamily="18" charset="0"/>
              </a:rPr>
              <a:t>it is an interesting </a:t>
            </a:r>
            <a:r>
              <a:rPr lang="ru-RU" sz="2000" b="1" dirty="0">
                <a:solidFill>
                  <a:srgbClr val="000000">
                    <a:lumMod val="75000"/>
                    <a:lumOff val="25000"/>
                  </a:srgbClr>
                </a:solidFill>
                <a:latin typeface="Century Schoolbook" panose="02040604050505020304" pitchFamily="18" charset="0"/>
                <a:ea typeface="+mj-ea"/>
                <a:cs typeface="Times New Roman" panose="02020603050405020304" pitchFamily="18" charset="0"/>
              </a:rPr>
              <a:t>/ </a:t>
            </a:r>
            <a:r>
              <a:rPr lang="en-US" sz="2000" b="1" dirty="0">
                <a:solidFill>
                  <a:srgbClr val="000000">
                    <a:lumMod val="75000"/>
                    <a:lumOff val="25000"/>
                  </a:srgbClr>
                </a:solidFill>
                <a:latin typeface="Century Schoolbook" panose="02040604050505020304" pitchFamily="18" charset="0"/>
                <a:ea typeface="+mj-ea"/>
                <a:cs typeface="Times New Roman" panose="02020603050405020304" pitchFamily="18" charset="0"/>
              </a:rPr>
              <a:t>important </a:t>
            </a:r>
            <a:r>
              <a:rPr lang="en-US" sz="2000" b="1" dirty="0">
                <a:solidFill>
                  <a:srgbClr val="C00000"/>
                </a:solidFill>
                <a:latin typeface="Century Schoolbook" panose="02040604050505020304" pitchFamily="18" charset="0"/>
                <a:ea typeface="+mj-ea"/>
                <a:cs typeface="Times New Roman" panose="02020603050405020304" pitchFamily="18" charset="0"/>
              </a:rPr>
              <a:t>topic in our life.</a:t>
            </a:r>
          </a:p>
          <a:p>
            <a:pPr algn="just">
              <a:buFont typeface="Wingdings" panose="05000000000000000000" pitchFamily="2" charset="2"/>
              <a:buChar char="§"/>
            </a:pPr>
            <a:r>
              <a:rPr lang="ru-RU" sz="2000" b="1" dirty="0">
                <a:latin typeface="Century Schoolbook" panose="02040604050505020304" pitchFamily="18" charset="0"/>
              </a:rPr>
              <a:t>ОСНОВНАЯ ЧАСТЬ: </a:t>
            </a:r>
          </a:p>
          <a:p>
            <a:pPr>
              <a:buFontTx/>
              <a:buChar char="-"/>
            </a:pPr>
            <a:r>
              <a:rPr lang="en-US" sz="2000" dirty="0">
                <a:latin typeface="Century Schoolbook" panose="02040604050505020304" pitchFamily="18" charset="0"/>
                <a:cs typeface="Times New Roman" panose="02020603050405020304" pitchFamily="18" charset="0"/>
              </a:rPr>
              <a:t>why people like taking pictures</a:t>
            </a:r>
            <a:r>
              <a:rPr lang="ru-RU" sz="2000" dirty="0">
                <a:latin typeface="Century Schoolbook" panose="02040604050505020304" pitchFamily="18" charset="0"/>
                <a:cs typeface="Times New Roman" panose="02020603050405020304" pitchFamily="18" charset="0"/>
              </a:rPr>
              <a:t>   </a:t>
            </a:r>
          </a:p>
          <a:p>
            <a:pPr marL="0" indent="0" algn="just">
              <a:buNone/>
            </a:pPr>
            <a:r>
              <a:rPr lang="en-US" sz="2000" b="1" dirty="0">
                <a:solidFill>
                  <a:srgbClr val="C00000"/>
                </a:solidFill>
                <a:latin typeface="Century Schoolbook" panose="02040604050505020304" pitchFamily="18" charset="0"/>
                <a:cs typeface="Times New Roman" panose="02020603050405020304" pitchFamily="18" charset="0"/>
              </a:rPr>
              <a:t>People like taking pictures for many reasons.</a:t>
            </a:r>
            <a:r>
              <a:rPr lang="ru-RU" sz="2000" b="1" dirty="0">
                <a:solidFill>
                  <a:srgbClr val="C00000"/>
                </a:solidFill>
                <a:latin typeface="Century Schoolbook" panose="02040604050505020304" pitchFamily="18" charset="0"/>
                <a:cs typeface="Times New Roman" panose="02020603050405020304" pitchFamily="18" charset="0"/>
              </a:rPr>
              <a:t> </a:t>
            </a:r>
            <a:r>
              <a:rPr lang="en-US" sz="2000" b="1" dirty="0">
                <a:solidFill>
                  <a:srgbClr val="C00000"/>
                </a:solidFill>
                <a:latin typeface="Century Schoolbook" panose="02040604050505020304" pitchFamily="18" charset="0"/>
                <a:cs typeface="Times New Roman" panose="02020603050405020304" pitchFamily="18" charset="0"/>
              </a:rPr>
              <a:t>First, </a:t>
            </a:r>
            <a:r>
              <a:rPr lang="en-US" sz="2000" b="1" dirty="0">
                <a:latin typeface="Century Schoolbook" panose="02040604050505020304" pitchFamily="18" charset="0"/>
                <a:cs typeface="Times New Roman" panose="02020603050405020304" pitchFamily="18" charset="0"/>
              </a:rPr>
              <a:t>it’s a really exciting activity which involves you totally. The world around us is wonderful and every time I see something unusual or breathtaking, I always grab my camera. </a:t>
            </a:r>
            <a:endParaRPr lang="ru-RU" sz="2000" b="1" dirty="0">
              <a:latin typeface="Century Schoolbook" panose="02040604050505020304" pitchFamily="18" charset="0"/>
              <a:cs typeface="Times New Roman" panose="02020603050405020304" pitchFamily="18" charset="0"/>
            </a:endParaRPr>
          </a:p>
          <a:p>
            <a:pPr marL="0" indent="0" algn="just">
              <a:buNone/>
            </a:pPr>
            <a:endParaRPr lang="ru-RU" sz="2000" b="1" dirty="0">
              <a:solidFill>
                <a:srgbClr val="C00000"/>
              </a:solidFill>
              <a:latin typeface="Century Schoolbook" panose="02040604050505020304" pitchFamily="18" charset="0"/>
              <a:cs typeface="Times New Roman" panose="02020603050405020304" pitchFamily="18" charset="0"/>
            </a:endParaRPr>
          </a:p>
        </p:txBody>
      </p:sp>
    </p:spTree>
    <p:extLst>
      <p:ext uri="{BB962C8B-B14F-4D97-AF65-F5344CB8AC3E}">
        <p14:creationId xmlns:p14="http://schemas.microsoft.com/office/powerpoint/2010/main" val="3272006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3A01C8-DB2B-45A7-BA54-70CF68E70035}"/>
              </a:ext>
            </a:extLst>
          </p:cNvPr>
          <p:cNvSpPr>
            <a:spLocks noGrp="1"/>
          </p:cNvSpPr>
          <p:nvPr>
            <p:ph type="title"/>
          </p:nvPr>
        </p:nvSpPr>
        <p:spPr>
          <a:xfrm>
            <a:off x="420303" y="625642"/>
            <a:ext cx="11319310" cy="2560320"/>
          </a:xfrm>
          <a:ln w="19050">
            <a:solidFill>
              <a:schemeClr val="tx1"/>
            </a:solidFill>
          </a:ln>
        </p:spPr>
        <p:txBody>
          <a:bodyPr>
            <a:noAutofit/>
          </a:bodyPr>
          <a:lstStyle/>
          <a:p>
            <a:r>
              <a:rPr lang="en-US" sz="1800" b="1" cap="none" dirty="0"/>
              <a:t>Task 3. You are going to give a talk about photography. You will have to start in 1.5 minutes and speak for not more than 2 minutes (10-12 sentences).</a:t>
            </a:r>
            <a:br>
              <a:rPr lang="en-US" sz="1800" b="1" cap="none" dirty="0"/>
            </a:br>
            <a:br>
              <a:rPr lang="en-US" sz="1800" b="1" cap="none" dirty="0"/>
            </a:br>
            <a:r>
              <a:rPr lang="en-US" sz="1800" b="1" cap="none" dirty="0"/>
              <a:t>Remember to say:</a:t>
            </a:r>
            <a:br>
              <a:rPr lang="en-US" sz="1800" b="1" cap="none" dirty="0"/>
            </a:br>
            <a:r>
              <a:rPr lang="ru-RU" sz="1800" cap="none" dirty="0"/>
              <a:t>- </a:t>
            </a:r>
            <a:r>
              <a:rPr lang="en-US" sz="1800" cap="none" dirty="0"/>
              <a:t>why people like taking pictures</a:t>
            </a:r>
            <a:br>
              <a:rPr lang="en-US" sz="1800" cap="none" dirty="0"/>
            </a:br>
            <a:r>
              <a:rPr lang="ru-RU" sz="1800" cap="none" dirty="0"/>
              <a:t>- </a:t>
            </a:r>
            <a:r>
              <a:rPr lang="en-US" sz="1800" cap="none" dirty="0"/>
              <a:t>why taking photos is more popular today than it was in the past</a:t>
            </a:r>
            <a:br>
              <a:rPr lang="en-US" sz="1800" cap="none" dirty="0"/>
            </a:br>
            <a:r>
              <a:rPr lang="ru-RU" sz="1800" cap="none" dirty="0"/>
              <a:t>- </a:t>
            </a:r>
            <a:r>
              <a:rPr lang="en-US" sz="1800" cap="none" dirty="0"/>
              <a:t>what the best photo you have ever taken is</a:t>
            </a:r>
            <a:br>
              <a:rPr lang="ru-RU" sz="1800" cap="none" dirty="0"/>
            </a:br>
            <a:r>
              <a:rPr lang="ru-RU" sz="1800" cap="none" dirty="0"/>
              <a:t>- </a:t>
            </a:r>
            <a:r>
              <a:rPr lang="en-US" sz="1800" cap="none" dirty="0"/>
              <a:t>what your attitude to </a:t>
            </a:r>
            <a:r>
              <a:rPr lang="en-US" sz="1800" cap="none" dirty="0">
                <a:solidFill>
                  <a:srgbClr val="000000">
                    <a:lumMod val="75000"/>
                    <a:lumOff val="25000"/>
                  </a:srgbClr>
                </a:solidFill>
              </a:rPr>
              <a:t>photography is</a:t>
            </a:r>
            <a:r>
              <a:rPr lang="en-US" sz="1800" cap="none" dirty="0"/>
              <a:t>.</a:t>
            </a:r>
            <a:br>
              <a:rPr lang="en-US" sz="1800" cap="none" dirty="0"/>
            </a:br>
            <a:r>
              <a:rPr lang="en-US" sz="1800" b="1" cap="none" dirty="0"/>
              <a:t>You have to talk continuously.</a:t>
            </a:r>
            <a:endParaRPr lang="ru-RU" sz="1800" b="1" cap="none" dirty="0"/>
          </a:p>
        </p:txBody>
      </p:sp>
      <p:sp>
        <p:nvSpPr>
          <p:cNvPr id="3" name="Объект 2">
            <a:extLst>
              <a:ext uri="{FF2B5EF4-FFF2-40B4-BE49-F238E27FC236}">
                <a16:creationId xmlns:a16="http://schemas.microsoft.com/office/drawing/2014/main" id="{1534169F-E463-44FF-AA7A-98D0293EC099}"/>
              </a:ext>
            </a:extLst>
          </p:cNvPr>
          <p:cNvSpPr>
            <a:spLocks noGrp="1"/>
          </p:cNvSpPr>
          <p:nvPr>
            <p:ph idx="1"/>
          </p:nvPr>
        </p:nvSpPr>
        <p:spPr>
          <a:xfrm>
            <a:off x="436345" y="3320717"/>
            <a:ext cx="11319310" cy="3299526"/>
          </a:xfrm>
        </p:spPr>
        <p:txBody>
          <a:bodyPr>
            <a:normAutofit fontScale="92500" lnSpcReduction="10000"/>
          </a:bodyPr>
          <a:lstStyle/>
          <a:p>
            <a:pPr>
              <a:buFont typeface="Wingdings" panose="05000000000000000000" pitchFamily="2" charset="2"/>
              <a:buChar char="§"/>
            </a:pPr>
            <a:r>
              <a:rPr lang="ru-RU" sz="2000" b="1" dirty="0">
                <a:latin typeface="Century Schoolbook" panose="02040604050505020304" pitchFamily="18" charset="0"/>
              </a:rPr>
              <a:t>ОСНОВНАЯ ЧАСТЬ: </a:t>
            </a:r>
          </a:p>
          <a:p>
            <a:pPr>
              <a:buFontTx/>
              <a:buChar char="-"/>
            </a:pPr>
            <a:r>
              <a:rPr lang="en-US" sz="2000" dirty="0">
                <a:latin typeface="Century Schoolbook" panose="02040604050505020304" pitchFamily="18" charset="0"/>
                <a:cs typeface="Times New Roman" panose="02020603050405020304" pitchFamily="18" charset="0"/>
              </a:rPr>
              <a:t>why taking photos is more popular today than it was in the past</a:t>
            </a:r>
          </a:p>
          <a:p>
            <a:pPr marL="0" indent="0" algn="just">
              <a:buNone/>
            </a:pPr>
            <a:r>
              <a:rPr lang="en-US" sz="2000" b="1" dirty="0">
                <a:solidFill>
                  <a:srgbClr val="C00000"/>
                </a:solidFill>
                <a:latin typeface="Century Schoolbook" panose="02040604050505020304" pitchFamily="18" charset="0"/>
                <a:cs typeface="Times New Roman" panose="02020603050405020304" pitchFamily="18" charset="0"/>
              </a:rPr>
              <a:t>I believe that </a:t>
            </a:r>
            <a:r>
              <a:rPr lang="en-US" sz="2000" b="1" dirty="0">
                <a:latin typeface="Century Schoolbook" panose="02040604050505020304" pitchFamily="18" charset="0"/>
                <a:cs typeface="Times New Roman" panose="02020603050405020304" pitchFamily="18" charset="0"/>
              </a:rPr>
              <a:t>taking photos is more popular today than it was in the past because people can afford to visit various, sometimes even exotic places and everyone wants to show their perfect shots when coming back home.</a:t>
            </a:r>
            <a:r>
              <a:rPr lang="ru-RU" sz="2000" dirty="0"/>
              <a:t> </a:t>
            </a:r>
            <a:endParaRPr lang="en-US" sz="2000" dirty="0"/>
          </a:p>
          <a:p>
            <a:pPr>
              <a:buFontTx/>
              <a:buChar char="-"/>
            </a:pPr>
            <a:r>
              <a:rPr lang="en-US" sz="2000" dirty="0">
                <a:latin typeface="Century Schoolbook" panose="02040604050505020304" pitchFamily="18" charset="0"/>
              </a:rPr>
              <a:t>what the best photo you have ever taken is</a:t>
            </a:r>
          </a:p>
          <a:p>
            <a:pPr marL="0" indent="0" algn="just">
              <a:buNone/>
            </a:pPr>
            <a:r>
              <a:rPr lang="en-US" sz="2000" b="1" dirty="0">
                <a:solidFill>
                  <a:srgbClr val="C00000"/>
                </a:solidFill>
                <a:latin typeface="Century Schoolbook" panose="02040604050505020304" pitchFamily="18" charset="0"/>
                <a:cs typeface="Times New Roman" panose="02020603050405020304" pitchFamily="18" charset="0"/>
              </a:rPr>
              <a:t>Well, the best photo I have ever taken </a:t>
            </a:r>
            <a:r>
              <a:rPr lang="en-US" sz="2000" b="1" dirty="0">
                <a:solidFill>
                  <a:schemeClr val="bg2">
                    <a:lumMod val="25000"/>
                  </a:schemeClr>
                </a:solidFill>
                <a:latin typeface="Century Schoolbook" panose="02040604050505020304" pitchFamily="18" charset="0"/>
                <a:cs typeface="Times New Roman" panose="02020603050405020304" pitchFamily="18" charset="0"/>
              </a:rPr>
              <a:t>is my selfie on the viewing point of the highest building in London, the Shard. I was able to see the whole capital of Great Britain, it was fantastic.</a:t>
            </a:r>
            <a:endParaRPr lang="ru-RU" sz="2000" b="1" dirty="0">
              <a:solidFill>
                <a:srgbClr val="C00000"/>
              </a:solidFill>
              <a:latin typeface="Century Schoolbook" panose="02040604050505020304" pitchFamily="18" charset="0"/>
              <a:cs typeface="Times New Roman" panose="02020603050405020304" pitchFamily="18" charset="0"/>
            </a:endParaRPr>
          </a:p>
        </p:txBody>
      </p:sp>
    </p:spTree>
    <p:extLst>
      <p:ext uri="{BB962C8B-B14F-4D97-AF65-F5344CB8AC3E}">
        <p14:creationId xmlns:p14="http://schemas.microsoft.com/office/powerpoint/2010/main" val="2943877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3A01C8-DB2B-45A7-BA54-70CF68E70035}"/>
              </a:ext>
            </a:extLst>
          </p:cNvPr>
          <p:cNvSpPr>
            <a:spLocks noGrp="1"/>
          </p:cNvSpPr>
          <p:nvPr>
            <p:ph type="title"/>
          </p:nvPr>
        </p:nvSpPr>
        <p:spPr>
          <a:xfrm>
            <a:off x="420303" y="625642"/>
            <a:ext cx="11319310" cy="2560320"/>
          </a:xfrm>
          <a:ln w="19050">
            <a:solidFill>
              <a:schemeClr val="tx1"/>
            </a:solidFill>
          </a:ln>
        </p:spPr>
        <p:txBody>
          <a:bodyPr>
            <a:noAutofit/>
          </a:bodyPr>
          <a:lstStyle/>
          <a:p>
            <a:r>
              <a:rPr lang="en-US" sz="1800" b="1" cap="none" dirty="0"/>
              <a:t>Task 3. You are going to give a talk about photography. You will have to start in 1.5 minutes and speak for not more than 2 minutes (10-12 sentences).</a:t>
            </a:r>
            <a:br>
              <a:rPr lang="en-US" sz="1800" b="1" cap="none" dirty="0"/>
            </a:br>
            <a:br>
              <a:rPr lang="en-US" sz="1800" b="1" cap="none" dirty="0"/>
            </a:br>
            <a:r>
              <a:rPr lang="en-US" sz="1800" b="1" cap="none" dirty="0"/>
              <a:t>Remember to say:</a:t>
            </a:r>
            <a:br>
              <a:rPr lang="en-US" sz="1800" b="1" cap="none" dirty="0"/>
            </a:br>
            <a:r>
              <a:rPr lang="ru-RU" sz="1800" cap="none" dirty="0"/>
              <a:t>- </a:t>
            </a:r>
            <a:r>
              <a:rPr lang="en-US" sz="1800" cap="none" dirty="0"/>
              <a:t>why people like taking pictures</a:t>
            </a:r>
            <a:br>
              <a:rPr lang="en-US" sz="1800" cap="none" dirty="0"/>
            </a:br>
            <a:r>
              <a:rPr lang="ru-RU" sz="1800" cap="none" dirty="0"/>
              <a:t>- </a:t>
            </a:r>
            <a:r>
              <a:rPr lang="en-US" sz="1800" cap="none" dirty="0"/>
              <a:t>why taking photos is more popular today than it was in the past</a:t>
            </a:r>
            <a:br>
              <a:rPr lang="en-US" sz="1800" cap="none" dirty="0"/>
            </a:br>
            <a:r>
              <a:rPr lang="ru-RU" sz="1800" cap="none" dirty="0"/>
              <a:t>- </a:t>
            </a:r>
            <a:r>
              <a:rPr lang="en-US" sz="1800" cap="none" dirty="0"/>
              <a:t>what the best photo you have ever taken is</a:t>
            </a:r>
            <a:br>
              <a:rPr lang="ru-RU" sz="1800" cap="none" dirty="0"/>
            </a:br>
            <a:r>
              <a:rPr lang="ru-RU" sz="1800" cap="none" dirty="0"/>
              <a:t>- </a:t>
            </a:r>
            <a:r>
              <a:rPr lang="en-US" sz="1800" cap="none" dirty="0"/>
              <a:t>what your attitude to </a:t>
            </a:r>
            <a:r>
              <a:rPr lang="en-US" sz="1800" cap="none" dirty="0">
                <a:solidFill>
                  <a:srgbClr val="000000">
                    <a:lumMod val="75000"/>
                    <a:lumOff val="25000"/>
                  </a:srgbClr>
                </a:solidFill>
              </a:rPr>
              <a:t>photography is</a:t>
            </a:r>
            <a:r>
              <a:rPr lang="en-US" sz="1800" cap="none" dirty="0"/>
              <a:t>.</a:t>
            </a:r>
            <a:br>
              <a:rPr lang="en-US" sz="1800" cap="none" dirty="0"/>
            </a:br>
            <a:r>
              <a:rPr lang="en-US" sz="1800" b="1" cap="none" dirty="0"/>
              <a:t>You have to talk continuously.</a:t>
            </a:r>
            <a:endParaRPr lang="ru-RU" sz="1800" b="1" cap="none" dirty="0"/>
          </a:p>
        </p:txBody>
      </p:sp>
      <p:sp>
        <p:nvSpPr>
          <p:cNvPr id="3" name="Объект 2">
            <a:extLst>
              <a:ext uri="{FF2B5EF4-FFF2-40B4-BE49-F238E27FC236}">
                <a16:creationId xmlns:a16="http://schemas.microsoft.com/office/drawing/2014/main" id="{1534169F-E463-44FF-AA7A-98D0293EC099}"/>
              </a:ext>
            </a:extLst>
          </p:cNvPr>
          <p:cNvSpPr>
            <a:spLocks noGrp="1"/>
          </p:cNvSpPr>
          <p:nvPr>
            <p:ph idx="1"/>
          </p:nvPr>
        </p:nvSpPr>
        <p:spPr>
          <a:xfrm>
            <a:off x="425936" y="3185962"/>
            <a:ext cx="11319310" cy="3610166"/>
          </a:xfrm>
        </p:spPr>
        <p:txBody>
          <a:bodyPr>
            <a:normAutofit fontScale="92500" lnSpcReduction="10000"/>
          </a:bodyPr>
          <a:lstStyle/>
          <a:p>
            <a:pPr algn="just">
              <a:buFont typeface="Wingdings" panose="05000000000000000000" pitchFamily="2" charset="2"/>
              <a:buChar char="§"/>
            </a:pPr>
            <a:r>
              <a:rPr lang="ru-RU" sz="2000" b="1" dirty="0">
                <a:latin typeface="Century Schoolbook" panose="02040604050505020304" pitchFamily="18" charset="0"/>
              </a:rPr>
              <a:t>ОСНОВНАЯ ЧАСТЬ: </a:t>
            </a:r>
            <a:endParaRPr lang="en-US" sz="2000" b="1" dirty="0">
              <a:latin typeface="Century Schoolbook" panose="02040604050505020304" pitchFamily="18" charset="0"/>
            </a:endParaRPr>
          </a:p>
          <a:p>
            <a:pPr algn="just">
              <a:buFontTx/>
              <a:buChar char="-"/>
            </a:pPr>
            <a:r>
              <a:rPr lang="en-US" sz="2000" dirty="0">
                <a:latin typeface="Century Schoolbook" panose="02040604050505020304" pitchFamily="18" charset="0"/>
                <a:cs typeface="Times New Roman" panose="02020603050405020304" pitchFamily="18" charset="0"/>
              </a:rPr>
              <a:t>what your attitude to photography is</a:t>
            </a:r>
          </a:p>
          <a:p>
            <a:pPr marL="0" indent="0" algn="just">
              <a:lnSpc>
                <a:spcPct val="120000"/>
              </a:lnSpc>
              <a:buNone/>
            </a:pPr>
            <a:r>
              <a:rPr lang="en-US" sz="2000" b="1" dirty="0">
                <a:solidFill>
                  <a:srgbClr val="C00000"/>
                </a:solidFill>
                <a:latin typeface="Century Schoolbook" panose="02040604050505020304" pitchFamily="18" charset="0"/>
                <a:cs typeface="Times New Roman" panose="02020603050405020304" pitchFamily="18" charset="0"/>
              </a:rPr>
              <a:t>If you ask me, I find photography exciting. I think it is an integral part of my life. </a:t>
            </a:r>
            <a:r>
              <a:rPr lang="en-US" sz="2000" b="1" dirty="0">
                <a:solidFill>
                  <a:schemeClr val="bg2">
                    <a:lumMod val="25000"/>
                  </a:schemeClr>
                </a:solidFill>
                <a:latin typeface="Century Schoolbook" panose="02040604050505020304" pitchFamily="18" charset="0"/>
                <a:cs typeface="Times New Roman" panose="02020603050405020304" pitchFamily="18" charset="0"/>
              </a:rPr>
              <a:t>Taking pictures helps me capture the best moments of my life and significant events in the life of my nearest and dearest.</a:t>
            </a:r>
            <a:r>
              <a:rPr lang="en-US" sz="2000" b="1" dirty="0">
                <a:solidFill>
                  <a:srgbClr val="C00000"/>
                </a:solidFill>
                <a:latin typeface="Century Schoolbook" panose="02040604050505020304" pitchFamily="18" charset="0"/>
                <a:cs typeface="Times New Roman" panose="02020603050405020304" pitchFamily="18" charset="0"/>
              </a:rPr>
              <a:t> </a:t>
            </a:r>
          </a:p>
          <a:p>
            <a:pPr algn="just">
              <a:buFont typeface="Wingdings" panose="05000000000000000000" pitchFamily="2" charset="2"/>
              <a:buChar char="§"/>
            </a:pPr>
            <a:r>
              <a:rPr lang="ru-RU" sz="2000" b="1" dirty="0">
                <a:latin typeface="Century Schoolbook" panose="02040604050505020304" pitchFamily="18" charset="0"/>
              </a:rPr>
              <a:t>ЗАКЛЮЧЕНИЕ:</a:t>
            </a:r>
          </a:p>
          <a:p>
            <a:pPr marL="0" indent="0" algn="just">
              <a:buNone/>
            </a:pPr>
            <a:r>
              <a:rPr lang="en-US" sz="2000" b="1" dirty="0">
                <a:solidFill>
                  <a:srgbClr val="C00000"/>
                </a:solidFill>
                <a:latin typeface="Century Schoolbook" panose="02040604050505020304" pitchFamily="18" charset="0"/>
                <a:cs typeface="Times New Roman" panose="02020603050405020304" pitchFamily="18" charset="0"/>
              </a:rPr>
              <a:t>All in all, I firmly believe </a:t>
            </a:r>
            <a:r>
              <a:rPr lang="en-US" sz="2000" b="1" dirty="0">
                <a:solidFill>
                  <a:schemeClr val="bg2">
                    <a:lumMod val="25000"/>
                  </a:schemeClr>
                </a:solidFill>
                <a:latin typeface="Century Schoolbook" panose="02040604050505020304" pitchFamily="18" charset="0"/>
                <a:cs typeface="Times New Roman" panose="02020603050405020304" pitchFamily="18" charset="0"/>
              </a:rPr>
              <a:t>that photography makes our life more interesting and </a:t>
            </a:r>
            <a:r>
              <a:rPr lang="en-US" sz="2000" b="1" dirty="0">
                <a:solidFill>
                  <a:srgbClr val="C00000"/>
                </a:solidFill>
                <a:latin typeface="Century Schoolbook" panose="02040604050505020304" pitchFamily="18" charset="0"/>
                <a:cs typeface="Times New Roman" panose="02020603050405020304" pitchFamily="18" charset="0"/>
              </a:rPr>
              <a:t>every time I have a chance </a:t>
            </a:r>
            <a:r>
              <a:rPr lang="en-US" sz="2000" b="1" dirty="0">
                <a:solidFill>
                  <a:schemeClr val="bg2">
                    <a:lumMod val="25000"/>
                  </a:schemeClr>
                </a:solidFill>
                <a:latin typeface="Century Schoolbook" panose="02040604050505020304" pitchFamily="18" charset="0"/>
                <a:cs typeface="Times New Roman" panose="02020603050405020304" pitchFamily="18" charset="0"/>
              </a:rPr>
              <a:t>I take my camera and explore this wonderful world.</a:t>
            </a:r>
          </a:p>
          <a:p>
            <a:pPr marL="0" indent="0" algn="just">
              <a:buNone/>
            </a:pPr>
            <a:r>
              <a:rPr lang="en-US" sz="2000" b="1" dirty="0">
                <a:solidFill>
                  <a:srgbClr val="C00000"/>
                </a:solidFill>
                <a:latin typeface="Century Schoolbook" panose="02040604050505020304" pitchFamily="18" charset="0"/>
                <a:cs typeface="Times New Roman" panose="02020603050405020304" pitchFamily="18" charset="0"/>
              </a:rPr>
              <a:t>That’s all I wanted to say. Thank you for listening.</a:t>
            </a:r>
          </a:p>
        </p:txBody>
      </p:sp>
    </p:spTree>
    <p:extLst>
      <p:ext uri="{BB962C8B-B14F-4D97-AF65-F5344CB8AC3E}">
        <p14:creationId xmlns:p14="http://schemas.microsoft.com/office/powerpoint/2010/main" val="899135013"/>
      </p:ext>
    </p:extLst>
  </p:cSld>
  <p:clrMapOvr>
    <a:masterClrMapping/>
  </p:clrMapOvr>
</p:sld>
</file>

<file path=ppt/theme/theme1.xml><?xml version="1.0" encoding="utf-8"?>
<a:theme xmlns:a="http://schemas.openxmlformats.org/drawingml/2006/main" name="DividendVTI">
  <a:themeElements>
    <a:clrScheme name="Office">
      <a:dk1>
        <a:srgbClr val="000000"/>
      </a:dk1>
      <a:lt1>
        <a:srgbClr val="FFFFFF"/>
      </a:lt1>
      <a:dk2>
        <a:srgbClr val="2E3948"/>
      </a:dk2>
      <a:lt2>
        <a:srgbClr val="E7E6E6"/>
      </a:lt2>
      <a:accent1>
        <a:srgbClr val="5A82CB"/>
      </a:accent1>
      <a:accent2>
        <a:srgbClr val="ED7D31"/>
      </a:accent2>
      <a:accent3>
        <a:srgbClr val="A3A3A3"/>
      </a:accent3>
      <a:accent4>
        <a:srgbClr val="CF9B00"/>
      </a:accent4>
      <a:accent5>
        <a:srgbClr val="5B9BD5"/>
      </a:accent5>
      <a:accent6>
        <a:srgbClr val="70AD47"/>
      </a:accent6>
      <a:hlink>
        <a:srgbClr val="D26012"/>
      </a:hlink>
      <a:folHlink>
        <a:srgbClr val="A9718D"/>
      </a:folHlink>
    </a:clrScheme>
    <a:fontScheme name="Dividend">
      <a:majorFont>
        <a:latin typeface="Century Schoolbook"/>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191</TotalTime>
  <Words>910</Words>
  <Application>Microsoft Office PowerPoint</Application>
  <PresentationFormat>Широкоэкранный</PresentationFormat>
  <Paragraphs>49</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Century Schoolbook</vt:lpstr>
      <vt:lpstr>Corbel</vt:lpstr>
      <vt:lpstr>Franklin Gothic Book</vt:lpstr>
      <vt:lpstr>Wingdings</vt:lpstr>
      <vt:lpstr>Wingdings 2</vt:lpstr>
      <vt:lpstr>DividendVTI</vt:lpstr>
      <vt:lpstr>ОГЭ по английскому языку - 2021</vt:lpstr>
      <vt:lpstr>Задание 1. ЧТЕНИЕ ТЕКСТА (2 балла) Подготовка – 1.5 мин, выполнение – 2 мин.</vt:lpstr>
      <vt:lpstr>Задание 2. ответы на вопросы (6 баллов) выполнение (ответ на каждый вопрос)  – 40 сек. </vt:lpstr>
      <vt:lpstr>Задание 3. Монолог на тему(7 баллов) Подготовка – 1.5 мин, выполнение – 2 мин.</vt:lpstr>
      <vt:lpstr>Task 3. You are going to give a talk about photography. You will have to start in 1.5 minutes and speak for not more than 2 minutes (10-12 sentences).  Remember to say: - why people like taking pictures - why taking photos is more popular today than it was in the past - what the best photo you have ever taken is - what your attitude to photography is. You have to talk continuously.</vt:lpstr>
      <vt:lpstr>Task 3. You are going to give a talk about photography. You will have to start in 1.5 minutes and speak for not more than 2 minutes (10-12 sentences).  Remember to say: - why people like taking pictures - why taking photos is more popular today than it was in the past - what the best photo you have ever taken is - what your attitude to photography is. You have to talk continuously.</vt:lpstr>
      <vt:lpstr>Task 3. You are going to give a talk about photography. You will have to start in 1.5 minutes and speak for not more than 2 minutes (10-12 sentences).  Remember to say: - why people like taking pictures - why taking photos is more popular today than it was in the past - what the best photo you have ever taken is - what your attitude to photography is. You have to talk continuously.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ОГЭ по английскому языку - 2020</dc:title>
  <dc:creator>English Teacher</dc:creator>
  <cp:lastModifiedBy>English Teacher</cp:lastModifiedBy>
  <cp:revision>18</cp:revision>
  <dcterms:created xsi:type="dcterms:W3CDTF">2019-12-15T16:43:43Z</dcterms:created>
  <dcterms:modified xsi:type="dcterms:W3CDTF">2020-11-01T09:37:21Z</dcterms:modified>
</cp:coreProperties>
</file>